
<file path=[Content_Types].xml><?xml version="1.0" encoding="utf-8"?>
<Types xmlns="http://schemas.openxmlformats.org/package/2006/content-types">
  <Default Extension="png" ContentType="image/png"/>
  <Default Extension="emf" ContentType="image/x-emf"/>
  <Default Extension="m4a" ContentType="audio/mp4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56" r:id="rId2"/>
  </p:sldMasterIdLst>
  <p:notesMasterIdLst>
    <p:notesMasterId r:id="rId13"/>
  </p:notesMasterIdLst>
  <p:handoutMasterIdLst>
    <p:handoutMasterId r:id="rId14"/>
  </p:handoutMasterIdLst>
  <p:sldIdLst>
    <p:sldId id="266" r:id="rId3"/>
    <p:sldId id="272" r:id="rId4"/>
    <p:sldId id="273" r:id="rId5"/>
    <p:sldId id="275" r:id="rId6"/>
    <p:sldId id="276" r:id="rId7"/>
    <p:sldId id="277" r:id="rId8"/>
    <p:sldId id="280" r:id="rId9"/>
    <p:sldId id="278" r:id="rId10"/>
    <p:sldId id="279" r:id="rId11"/>
    <p:sldId id="265" r:id="rId12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4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A5C"/>
    <a:srgbClr val="81A35B"/>
    <a:srgbClr val="118BB3"/>
    <a:srgbClr val="007A5D"/>
    <a:srgbClr val="008FBC"/>
    <a:srgbClr val="00B1EB"/>
    <a:srgbClr val="009B77"/>
    <a:srgbClr val="009B13"/>
    <a:srgbClr val="C99313"/>
    <a:srgbClr val="AC7F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3" autoAdjust="0"/>
    <p:restoredTop sz="94645" autoAdjust="0"/>
  </p:normalViewPr>
  <p:slideViewPr>
    <p:cSldViewPr snapToGrid="0" showGuides="1">
      <p:cViewPr varScale="1">
        <p:scale>
          <a:sx n="154" d="100"/>
          <a:sy n="154" d="100"/>
        </p:scale>
        <p:origin x="360" y="144"/>
      </p:cViewPr>
      <p:guideLst>
        <p:guide orient="horz" pos="3114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-3768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04BC-B0E3-4208-A222-418A4F529526}" type="datetimeFigureOut">
              <a:rPr lang="de-DE" smtClean="0"/>
              <a:pPr/>
              <a:t>16.10.2022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8CCCE-5D86-4F2C-A810-6EA86A7CE74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339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D818D-C606-4ACC-B471-870C5A9C4C11}" type="datetimeFigureOut">
              <a:rPr lang="de-DE" smtClean="0"/>
              <a:pPr/>
              <a:t>16.10.2022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A09-A8F9-4844-A50B-996B9FD8E09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53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2400" y="1986682"/>
            <a:ext cx="8934400" cy="295041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94156" y="2543265"/>
            <a:ext cx="2350844" cy="23907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D79C1B-9CDF-412B-A63C-AF89948CABDD}" type="datetime1">
              <a:rPr lang="de-DE" smtClean="0"/>
              <a:pPr/>
              <a:t>16.10.2022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4"/>
            <a:endParaRPr lang="de-DE" dirty="0"/>
          </a:p>
        </p:txBody>
      </p:sp>
      <p:sp>
        <p:nvSpPr>
          <p:cNvPr id="8" name="Textplatzhalter 10"/>
          <p:cNvSpPr txBox="1">
            <a:spLocks/>
          </p:cNvSpPr>
          <p:nvPr userDrawn="1"/>
        </p:nvSpPr>
        <p:spPr>
          <a:xfrm>
            <a:off x="7287139" y="4224489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E9C93-43BB-427D-BAED-6E64D055AC3E}" type="datetime1">
              <a:rPr lang="de-DE" smtClean="0"/>
              <a:pPr/>
              <a:t>16.10.2022</a:t>
            </a:fld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eigen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2400" y="1986682"/>
            <a:ext cx="8934400" cy="295041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0"/>
          </p:nvPr>
        </p:nvSpPr>
        <p:spPr>
          <a:xfrm>
            <a:off x="208800" y="1983581"/>
            <a:ext cx="8935200" cy="2952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600" y="1047751"/>
            <a:ext cx="8568000" cy="39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5999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größerem Raum für Titel +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12400" y="2986088"/>
            <a:ext cx="8932069" cy="195101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5264" y="3609975"/>
            <a:ext cx="1294926" cy="131692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 rmit größerem Raum für Titel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12400" y="2986088"/>
            <a:ext cx="8932069" cy="195101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Textplatzhalter 10"/>
          <p:cNvSpPr txBox="1">
            <a:spLocks/>
          </p:cNvSpPr>
          <p:nvPr userDrawn="1"/>
        </p:nvSpPr>
        <p:spPr>
          <a:xfrm>
            <a:off x="7287139" y="4224489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größerem Raum für Titel und Bild(ern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0"/>
            <a:ext cx="8568000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014237"/>
            <a:ext cx="8568000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212400" y="2988000"/>
            <a:ext cx="8931600" cy="19512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AU TeTitelmaster mit sehr großem Raum für Titel und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2400" y="986039"/>
            <a:ext cx="8934400" cy="39526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5264" y="3609975"/>
            <a:ext cx="1294926" cy="1316921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599" y="2864694"/>
            <a:ext cx="8589751" cy="19822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17274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10/16/2022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‹Nr.›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57200" y="200085"/>
            <a:ext cx="7886700" cy="510504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97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D79C1B-9CDF-412B-A63C-AF89948CABDD}" type="datetime1">
              <a:rPr lang="de-DE" smtClean="0"/>
              <a:pPr/>
              <a:t>16.10.2022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6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/>
          <p:cNvSpPr/>
          <p:nvPr userDrawn="1"/>
        </p:nvSpPr>
        <p:spPr>
          <a:xfrm>
            <a:off x="0" y="987573"/>
            <a:ext cx="194400" cy="972195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 userDrawn="1"/>
        </p:nvSpPr>
        <p:spPr>
          <a:xfrm>
            <a:off x="-1" y="1984722"/>
            <a:ext cx="194400" cy="97200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918" y="0"/>
            <a:ext cx="1327082" cy="6320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9" r:id="rId3"/>
    <p:sldLayoutId id="2147483658" r:id="rId4"/>
    <p:sldLayoutId id="2147483663" r:id="rId5"/>
    <p:sldLayoutId id="2147483660" r:id="rId6"/>
    <p:sldLayoutId id="2147483661" r:id="rId7"/>
    <p:sldLayoutId id="2147483666" r:id="rId8"/>
    <p:sldLayoutId id="2147483667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/>
          <p:cNvSpPr/>
          <p:nvPr userDrawn="1"/>
        </p:nvSpPr>
        <p:spPr>
          <a:xfrm>
            <a:off x="1" y="1489250"/>
            <a:ext cx="178593" cy="482425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 userDrawn="1"/>
        </p:nvSpPr>
        <p:spPr>
          <a:xfrm>
            <a:off x="0" y="982043"/>
            <a:ext cx="178593" cy="482425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Freihandform 108"/>
          <p:cNvSpPr/>
          <p:nvPr userDrawn="1"/>
        </p:nvSpPr>
        <p:spPr>
          <a:xfrm>
            <a:off x="204789" y="493041"/>
            <a:ext cx="8941448" cy="4443289"/>
          </a:xfrm>
          <a:custGeom>
            <a:avLst/>
            <a:gdLst>
              <a:gd name="connsiteX0" fmla="*/ 719137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  <a:gd name="connsiteX0" fmla="*/ 723719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1519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ln>
            <a:solidFill>
              <a:srgbClr val="003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205970" y="4950000"/>
            <a:ext cx="6120000" cy="1443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8" name="Datumsplatzhalter 117"/>
          <p:cNvSpPr>
            <a:spLocks noGrp="1"/>
          </p:cNvSpPr>
          <p:nvPr>
            <p:ph type="dt" sz="half" idx="2"/>
          </p:nvPr>
        </p:nvSpPr>
        <p:spPr>
          <a:xfrm>
            <a:off x="6809840" y="4950000"/>
            <a:ext cx="108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fld id="{05E83C76-9343-49CB-B45E-C7355FBD7531}" type="datetime1">
              <a:rPr lang="de-DE" smtClean="0"/>
              <a:pPr/>
              <a:t>16.10.2022</a:t>
            </a:fld>
            <a:endParaRPr lang="de-DE" dirty="0"/>
          </a:p>
        </p:txBody>
      </p:sp>
      <p:sp>
        <p:nvSpPr>
          <p:cNvPr id="119" name="Foliennummernplatzhalter 118"/>
          <p:cNvSpPr>
            <a:spLocks noGrp="1"/>
          </p:cNvSpPr>
          <p:nvPr>
            <p:ph type="sldNum" sz="quarter" idx="4"/>
          </p:nvPr>
        </p:nvSpPr>
        <p:spPr>
          <a:xfrm>
            <a:off x="8227255" y="4950000"/>
            <a:ext cx="72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3865"/>
                </a:solidFill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 descr="FAU_Logo_Med_englisch_DinA4_RGB.emf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819136" y="95841"/>
            <a:ext cx="1021934" cy="280812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ct val="20000"/>
        </a:spcBef>
        <a:buFont typeface="+mj-lt"/>
        <a:buAutoNum type="arabicPeriod"/>
        <a:defRPr lang="de-DE" sz="3200" b="1" kern="1200" dirty="0" smtClean="0">
          <a:solidFill>
            <a:srgbClr val="003865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rgbClr val="003865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rgbClr val="00386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86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86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youtu.be/NG0MBnbDGY8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1.m4a"/><Relationship Id="rId7" Type="http://schemas.openxmlformats.org/officeDocument/2006/relationships/hyperlink" Target="https://github.com/cest-sources/imaging_science_tools" TargetMode="Externa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0.xml"/><Relationship Id="rId4" Type="http://schemas.openxmlformats.org/officeDocument/2006/relationships/audio" Target="../media/media1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NG0MBnbDGY8" TargetMode="External"/><Relationship Id="rId3" Type="http://schemas.openxmlformats.org/officeDocument/2006/relationships/audio" Target="../media/media5.m4a"/><Relationship Id="rId7" Type="http://schemas.openxmlformats.org/officeDocument/2006/relationships/hyperlink" Target="https://tortoisegit.org/" TargetMode="External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hyperlink" Target="https://git-scm.com/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4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hyperlink" Target="https://www.youtube.com/watch?v=MNgvv5oOrDc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10457" y="1103244"/>
            <a:ext cx="1074997" cy="413973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 2: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hteck 5"/>
          <p:cNvSpPr/>
          <p:nvPr/>
        </p:nvSpPr>
        <p:spPr>
          <a:xfrm>
            <a:off x="410457" y="3275349"/>
            <a:ext cx="5638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2400" b="1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Outline: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repositories</a:t>
            </a:r>
            <a:endParaRPr lang="de-DE" sz="2000" dirty="0" smtClean="0">
              <a:solidFill>
                <a:srgbClr val="00006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lone,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pull, push, diff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requests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issues</a:t>
            </a:r>
            <a:endParaRPr lang="de-DE" sz="2000" dirty="0">
              <a:solidFill>
                <a:srgbClr val="00006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09371" y="1941558"/>
            <a:ext cx="83222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19305C"/>
                </a:solidFill>
                <a:latin typeface="Calibri" panose="020F0502020204030204" pitchFamily="34" charset="0"/>
              </a:rPr>
              <a:t>Prof. Dr. Moritz Zaiss</a:t>
            </a:r>
            <a:endParaRPr lang="en-US" sz="20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9305C"/>
                </a:solidFill>
                <a:latin typeface="Calibri" panose="020F0502020204030204" pitchFamily="34" charset="0"/>
              </a:rPr>
              <a:t>Max-Planck Institute for biological cybernetics, </a:t>
            </a:r>
            <a:r>
              <a:rPr lang="en-US" sz="1400" dirty="0" err="1">
                <a:solidFill>
                  <a:srgbClr val="19305C"/>
                </a:solidFill>
                <a:latin typeface="Calibri" panose="020F0502020204030204" pitchFamily="34" charset="0"/>
              </a:rPr>
              <a:t>Tübingen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9305C"/>
                </a:solidFill>
                <a:latin typeface="Calibri" panose="020F0502020204030204" pitchFamily="34" charset="0"/>
              </a:rPr>
              <a:t>University Clinic Erlangen, Friedrich-Alexander University (FAU) Erlangen-</a:t>
            </a:r>
            <a:r>
              <a:rPr lang="en-US" sz="1400" dirty="0" err="1">
                <a:solidFill>
                  <a:srgbClr val="19305C"/>
                </a:solidFill>
                <a:latin typeface="Calibri" panose="020F0502020204030204" pitchFamily="34" charset="0"/>
              </a:rPr>
              <a:t>Nürnberg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 smtClean="0">
                <a:solidFill>
                  <a:srgbClr val="19305C"/>
                </a:solidFill>
                <a:latin typeface="Calibri" panose="020F0502020204030204" pitchFamily="34" charset="0"/>
              </a:rPr>
              <a:t>moritz.zaiss@fau.de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itel 3"/>
          <p:cNvSpPr txBox="1">
            <a:spLocks/>
          </p:cNvSpPr>
          <p:nvPr/>
        </p:nvSpPr>
        <p:spPr>
          <a:xfrm>
            <a:off x="0" y="477843"/>
            <a:ext cx="5476574" cy="5462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Series: Imaging Science Tools</a:t>
            </a:r>
            <a:endParaRPr lang="en-US" sz="3600" dirty="0"/>
          </a:p>
        </p:txBody>
      </p:sp>
      <p:sp>
        <p:nvSpPr>
          <p:cNvPr id="9" name="Titel 3"/>
          <p:cNvSpPr txBox="1">
            <a:spLocks/>
          </p:cNvSpPr>
          <p:nvPr/>
        </p:nvSpPr>
        <p:spPr>
          <a:xfrm>
            <a:off x="1485454" y="1067683"/>
            <a:ext cx="6934200" cy="4850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Science – Git,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gitlab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TortoiseGit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Jingle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2794" y="-548442"/>
            <a:ext cx="487362" cy="487363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5"/>
          <a:srcRect t="8165" b="33954"/>
          <a:stretch/>
        </p:blipFill>
        <p:spPr>
          <a:xfrm>
            <a:off x="6247314" y="3076057"/>
            <a:ext cx="2666851" cy="14461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hteck 9"/>
          <p:cNvSpPr/>
          <p:nvPr/>
        </p:nvSpPr>
        <p:spPr>
          <a:xfrm>
            <a:off x="6961365" y="4881890"/>
            <a:ext cx="22653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6"/>
              </a:rPr>
              <a:t>https://</a:t>
            </a:r>
            <a:r>
              <a:rPr lang="en-US" sz="1100" dirty="0" smtClean="0">
                <a:hlinkClick r:id="rId6"/>
              </a:rPr>
              <a:t>youtu.be/NG0MBnbDGY8</a:t>
            </a:r>
            <a:r>
              <a:rPr lang="en-US" sz="1100" dirty="0" smtClean="0"/>
              <a:t>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0343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5"/>
    </mc:Choice>
    <mc:Fallback xmlns="">
      <p:transition spd="slow" advTm="18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7" grpId="0"/>
      <p:bldP spid="9" grpId="0"/>
    </p:bldLst>
  </p:timing>
  <p:extLst mod="1">
    <p:ext uri="{E180D4A7-C9FB-4DFB-919C-405C955672EB}">
      <p14:showEvtLst xmlns:p14="http://schemas.microsoft.com/office/powerpoint/2010/main">
        <p14:playEvt time="50" objId="3"/>
        <p14:stopEvt time="18602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libri" panose="020F0502020204030204" pitchFamily="34" charset="0"/>
              </a:rPr>
              <a:t>Summary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alibri" panose="020F0502020204030204" pitchFamily="34" charset="0"/>
              </a:rPr>
              <a:t>Git</a:t>
            </a:r>
            <a:r>
              <a:rPr lang="en-US" sz="1800" dirty="0" smtClean="0">
                <a:latin typeface="Calibri" panose="020F0502020204030204" pitchFamily="34" charset="0"/>
              </a:rPr>
              <a:t> provides versioning of code repositories. You can now..</a:t>
            </a:r>
          </a:p>
          <a:p>
            <a:pPr marL="0" indent="0">
              <a:buNone/>
            </a:pPr>
            <a:endParaRPr lang="en-US" sz="1800" dirty="0" smtClean="0"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.. track changes you made </a:t>
            </a: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.. track and use changes others made</a:t>
            </a: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.. never loose code anymore</a:t>
            </a: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.. collaborate in a structured way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61FDC1-9BA7-4266-BCEE-080BAF7946A2}" type="datetime1">
              <a:rPr lang="de-DE" smtClean="0">
                <a:latin typeface="Calibri" panose="020F0502020204030204" pitchFamily="34" charset="0"/>
              </a:rPr>
              <a:pPr/>
              <a:t>16.10.2022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10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" name="Jingle_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6"/>
                  <p14:fade in="3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4055" y="5229215"/>
            <a:ext cx="406400" cy="4064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592427" y="4020236"/>
            <a:ext cx="6510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hlinkClick r:id="rId7"/>
              </a:rPr>
              <a:t>https://</a:t>
            </a:r>
            <a:r>
              <a:rPr lang="en-US" dirty="0" smtClean="0">
                <a:latin typeface="Calibri" panose="020F0502020204030204" pitchFamily="34" charset="0"/>
                <a:hlinkClick r:id="rId7"/>
              </a:rPr>
              <a:t>github.com/cest-sources/imaging_science_tools</a:t>
            </a:r>
            <a:endParaRPr lang="en-US" dirty="0" smtClean="0"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19305C"/>
                </a:solidFill>
                <a:latin typeface="Calibri" panose="020F0502020204030204" pitchFamily="34" charset="0"/>
              </a:rPr>
              <a:t>moritz.zaiss@fau.de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8"/>
          <a:srcRect t="8165" b="20790"/>
          <a:stretch/>
        </p:blipFill>
        <p:spPr>
          <a:xfrm>
            <a:off x="6233708" y="2749392"/>
            <a:ext cx="2666851" cy="177508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1"/>
    </mc:Choice>
    <mc:Fallback xmlns="">
      <p:transition spd="slow" advTm="12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3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</p:bldLst>
  </p:timing>
  <p:extLst>
    <p:ext uri="{E180D4A7-C9FB-4DFB-919C-405C955672EB}">
      <p14:showEvtLst xmlns:p14="http://schemas.microsoft.com/office/powerpoint/2010/main">
        <p14:playEvt time="9" objId="2"/>
        <p14:stopEvt time="10341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455604" y="205038"/>
            <a:ext cx="8504559" cy="413078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What is </a:t>
            </a:r>
            <a:r>
              <a:rPr lang="en-US" sz="28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git</a:t>
            </a:r>
            <a:r>
              <a:rPr lang="en-US" sz="2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66"/>
                </a:solidFill>
                <a:latin typeface="Calibri" panose="020F0502020204030204" pitchFamily="34" charset="0"/>
              </a:rPr>
              <a:t>git was originally authored by Linus Torvalds </a:t>
            </a:r>
            <a:r>
              <a:rPr lang="en-GB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to maintain the </a:t>
            </a:r>
            <a:r>
              <a:rPr lang="en-GB" sz="2000" dirty="0">
                <a:solidFill>
                  <a:srgbClr val="000066"/>
                </a:solidFill>
                <a:latin typeface="Calibri" panose="020F0502020204030204" pitchFamily="34" charset="0"/>
              </a:rPr>
              <a:t>Linux kernel</a:t>
            </a:r>
            <a:r>
              <a:rPr lang="en-US" sz="2000" dirty="0">
                <a:solidFill>
                  <a:srgbClr val="000066"/>
                </a:solidFill>
                <a:latin typeface="Calibri" panose="020F050202020403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git</a:t>
            </a: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 is a free and open source </a:t>
            </a:r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versioning</a:t>
            </a: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 and repository tool </a:t>
            </a:r>
            <a:b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</a:b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mostly for code and text based files.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Losing your work is very hard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Tracking your changes is very easy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66"/>
                </a:solidFill>
                <a:latin typeface="Calibri" panose="020F0502020204030204" pitchFamily="34" charset="0"/>
              </a:rPr>
              <a:t>Collaborating on projects is much </a:t>
            </a: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easier</a:t>
            </a: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652" y="1491803"/>
            <a:ext cx="2037111" cy="338497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048037" y="3364290"/>
            <a:ext cx="457200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​​​​​​​</a:t>
            </a:r>
            <a:r>
              <a:rPr lang="en-US" sz="1100" dirty="0" err="1" smtClean="0">
                <a:solidFill>
                  <a:srgbClr val="FF0000"/>
                </a:solidFill>
              </a:rPr>
              <a:t>MRI_eval_code_FINAL.m</a:t>
            </a:r>
            <a:endParaRPr lang="en-US" sz="1100" dirty="0">
              <a:solidFill>
                <a:srgbClr val="FF0000"/>
              </a:solidFill>
            </a:endParaRPr>
          </a:p>
          <a:p>
            <a:r>
              <a:rPr lang="en-US" sz="1100" dirty="0" smtClean="0">
                <a:solidFill>
                  <a:srgbClr val="FF0000"/>
                </a:solidFill>
              </a:rPr>
              <a:t>​​​​​​​</a:t>
            </a:r>
            <a:r>
              <a:rPr lang="en-US" sz="1100" dirty="0" err="1">
                <a:solidFill>
                  <a:srgbClr val="FF0000"/>
                </a:solidFill>
              </a:rPr>
              <a:t>MRI_eval_code_</a:t>
            </a:r>
            <a:r>
              <a:rPr lang="en-US" sz="1100" dirty="0" err="1" smtClean="0">
                <a:solidFill>
                  <a:srgbClr val="FF0000"/>
                </a:solidFill>
              </a:rPr>
              <a:t>FINAL</a:t>
            </a:r>
            <a:r>
              <a:rPr lang="en-US" sz="1100" dirty="0" smtClean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last </a:t>
            </a:r>
            <a:r>
              <a:rPr lang="en-US" sz="1100" dirty="0" err="1" smtClean="0">
                <a:solidFill>
                  <a:srgbClr val="FF0000"/>
                </a:solidFill>
              </a:rPr>
              <a:t>version.m</a:t>
            </a:r>
            <a:endParaRPr lang="en-US" sz="1100" dirty="0">
              <a:solidFill>
                <a:srgbClr val="FF0000"/>
              </a:solidFill>
            </a:endParaRPr>
          </a:p>
          <a:p>
            <a:r>
              <a:rPr lang="en-US" sz="1100" dirty="0" smtClean="0">
                <a:solidFill>
                  <a:srgbClr val="FF0000"/>
                </a:solidFill>
              </a:rPr>
              <a:t>​​​​​​​</a:t>
            </a:r>
            <a:r>
              <a:rPr lang="en-US" sz="1100" dirty="0" err="1">
                <a:solidFill>
                  <a:srgbClr val="FF0000"/>
                </a:solidFill>
              </a:rPr>
              <a:t>MRI_eval_code_</a:t>
            </a:r>
            <a:r>
              <a:rPr lang="en-US" sz="1100" dirty="0" err="1" smtClean="0">
                <a:solidFill>
                  <a:srgbClr val="FF0000"/>
                </a:solidFill>
              </a:rPr>
              <a:t>Final</a:t>
            </a:r>
            <a:r>
              <a:rPr lang="en-US" sz="1100" dirty="0" smtClean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FINAL last </a:t>
            </a:r>
            <a:r>
              <a:rPr lang="en-US" sz="1100" dirty="0" err="1" smtClean="0">
                <a:solidFill>
                  <a:srgbClr val="FF0000"/>
                </a:solidFill>
              </a:rPr>
              <a:t>version.m</a:t>
            </a:r>
            <a:endParaRPr lang="en-US" sz="1100" dirty="0" smtClean="0">
              <a:solidFill>
                <a:srgbClr val="FF0000"/>
              </a:solidFill>
            </a:endParaRPr>
          </a:p>
          <a:p>
            <a:r>
              <a:rPr lang="en-US" sz="1100" dirty="0" err="1">
                <a:solidFill>
                  <a:srgbClr val="FF0000"/>
                </a:solidFill>
              </a:rPr>
              <a:t>MRI_eval_code_Final</a:t>
            </a:r>
            <a:r>
              <a:rPr lang="en-US" sz="1100" dirty="0">
                <a:solidFill>
                  <a:srgbClr val="FF0000"/>
                </a:solidFill>
              </a:rPr>
              <a:t> FINAL </a:t>
            </a:r>
            <a:r>
              <a:rPr lang="en-US" sz="1100" dirty="0" smtClean="0">
                <a:solidFill>
                  <a:srgbClr val="FF0000"/>
                </a:solidFill>
              </a:rPr>
              <a:t>best </a:t>
            </a:r>
            <a:r>
              <a:rPr lang="en-US" sz="1100" dirty="0" err="1" smtClean="0">
                <a:solidFill>
                  <a:srgbClr val="FF0000"/>
                </a:solidFill>
              </a:rPr>
              <a:t>version.m</a:t>
            </a:r>
            <a:endParaRPr lang="en-US" sz="1100" dirty="0" smtClean="0">
              <a:solidFill>
                <a:srgbClr val="FF0000"/>
              </a:solidFill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1048037" y="4412767"/>
            <a:ext cx="7113163" cy="283533"/>
            <a:chOff x="1048037" y="4412767"/>
            <a:chExt cx="7113163" cy="283533"/>
          </a:xfrm>
        </p:grpSpPr>
        <p:sp>
          <p:nvSpPr>
            <p:cNvPr id="8" name="Rechteck 7"/>
            <p:cNvSpPr/>
            <p:nvPr/>
          </p:nvSpPr>
          <p:spPr>
            <a:xfrm>
              <a:off x="1048037" y="4434690"/>
              <a:ext cx="4572000" cy="261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>
              <a:spAutoFit/>
            </a:bodyPr>
            <a:lstStyle/>
            <a:p>
              <a:r>
                <a:rPr lang="en-US" sz="1100" dirty="0" smtClean="0">
                  <a:solidFill>
                    <a:srgbClr val="FF0000"/>
                  </a:solidFill>
                </a:rPr>
                <a:t>​​​​​​​</a:t>
              </a:r>
              <a:r>
                <a:rPr lang="en-US" sz="1100" dirty="0" err="1" smtClean="0">
                  <a:solidFill>
                    <a:srgbClr val="FF0000"/>
                  </a:solidFill>
                </a:rPr>
                <a:t>MRI_eval_code.m</a:t>
              </a:r>
              <a:endParaRPr 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2160000" y="4412767"/>
              <a:ext cx="6001200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dirty="0" smtClean="0"/>
                <a:t>36bbed3e</a:t>
              </a:r>
              <a:endParaRPr lang="en-US" sz="600" dirty="0"/>
            </a:p>
          </p:txBody>
        </p:sp>
      </p:grp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903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56"/>
    </mc:Choice>
    <mc:Fallback xmlns="">
      <p:transition spd="slow" advTm="51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/>
          <a:srcRect t="8165" b="75606"/>
          <a:stretch/>
        </p:blipFill>
        <p:spPr>
          <a:xfrm>
            <a:off x="2305429" y="1599011"/>
            <a:ext cx="4385743" cy="6668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/>
          <a:srcRect t="21113" b="75942"/>
          <a:stretch/>
        </p:blipFill>
        <p:spPr>
          <a:xfrm>
            <a:off x="2305429" y="2265829"/>
            <a:ext cx="4385743" cy="18114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363238" y="108147"/>
            <a:ext cx="8504559" cy="77263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What is GIT?</a:t>
            </a:r>
            <a:endParaRPr lang="en-US" sz="2800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5558240" y="1159316"/>
            <a:ext cx="3352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https://github.com/cest-sources/Z-cw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3238" y="1123147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C:\labnotebook\codes\Z-cw</a:t>
            </a:r>
            <a:endParaRPr lang="en-US" sz="1400" b="1" dirty="0"/>
          </a:p>
        </p:txBody>
      </p:sp>
      <p:sp>
        <p:nvSpPr>
          <p:cNvPr id="14" name="Rechteck 13"/>
          <p:cNvSpPr/>
          <p:nvPr/>
        </p:nvSpPr>
        <p:spPr>
          <a:xfrm>
            <a:off x="349893" y="2010697"/>
            <a:ext cx="1627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MRI_eval_code.m</a:t>
            </a:r>
            <a:endParaRPr lang="en-US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363238" y="2461418"/>
            <a:ext cx="1398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One</a:t>
            </a:r>
            <a:r>
              <a:rPr lang="de-DE" sz="1400" dirty="0" smtClean="0"/>
              <a:t> </a:t>
            </a:r>
            <a:r>
              <a:rPr lang="de-DE" sz="1400" dirty="0" err="1" smtClean="0"/>
              <a:t>file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</a:p>
          <a:p>
            <a:r>
              <a:rPr lang="de-DE" sz="1400" dirty="0" err="1" smtClean="0"/>
              <a:t>tracked</a:t>
            </a:r>
            <a:r>
              <a:rPr lang="de-DE" sz="1400" dirty="0" smtClean="0"/>
              <a:t> </a:t>
            </a:r>
            <a:r>
              <a:rPr lang="de-DE" sz="1400" dirty="0" err="1" smtClean="0"/>
              <a:t>version</a:t>
            </a:r>
            <a:endParaRPr lang="en-US" sz="1400" dirty="0"/>
          </a:p>
        </p:txBody>
      </p:sp>
      <p:sp>
        <p:nvSpPr>
          <p:cNvPr id="16" name="Rechteck 15"/>
          <p:cNvSpPr/>
          <p:nvPr/>
        </p:nvSpPr>
        <p:spPr>
          <a:xfrm>
            <a:off x="6902049" y="1994612"/>
            <a:ext cx="1627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MRI_eval_code.m</a:t>
            </a:r>
            <a:endParaRPr lang="en-US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6902049" y="2478254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Published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approved</a:t>
            </a:r>
            <a:r>
              <a:rPr lang="de-DE" sz="1400" dirty="0" smtClean="0"/>
              <a:t> </a:t>
            </a:r>
          </a:p>
          <a:p>
            <a:r>
              <a:rPr lang="de-DE" sz="1400" dirty="0" err="1" smtClean="0"/>
              <a:t>version</a:t>
            </a:r>
            <a:endParaRPr lang="en-US" sz="14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2305429" y="2602006"/>
            <a:ext cx="4385743" cy="2399202"/>
            <a:chOff x="2305429" y="2602006"/>
            <a:chExt cx="4385743" cy="2399202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5"/>
            <a:srcRect t="21115" b="20496"/>
            <a:stretch/>
          </p:blipFill>
          <p:spPr>
            <a:xfrm>
              <a:off x="2305429" y="2602006"/>
              <a:ext cx="4385743" cy="239920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3" name="Pfeil nach links und rechts 22"/>
            <p:cNvSpPr/>
            <p:nvPr/>
          </p:nvSpPr>
          <p:spPr>
            <a:xfrm>
              <a:off x="2785005" y="4416489"/>
              <a:ext cx="3210489" cy="516294"/>
            </a:xfrm>
            <a:prstGeom prst="leftRightArrow">
              <a:avLst>
                <a:gd name="adj1" fmla="val 50000"/>
                <a:gd name="adj2" fmla="val 66225"/>
              </a:avLst>
            </a:prstGeom>
            <a:solidFill>
              <a:srgbClr val="F15A5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feil nach links und rechts 24"/>
            <p:cNvSpPr/>
            <p:nvPr/>
          </p:nvSpPr>
          <p:spPr>
            <a:xfrm>
              <a:off x="2785005" y="4413455"/>
              <a:ext cx="1827334" cy="516294"/>
            </a:xfrm>
            <a:prstGeom prst="leftRightArrow">
              <a:avLst>
                <a:gd name="adj1" fmla="val 50000"/>
                <a:gd name="adj2" fmla="val 66225"/>
              </a:avLst>
            </a:prstGeom>
            <a:solidFill>
              <a:srgbClr val="F15A5C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3436631" y="4537511"/>
              <a:ext cx="6126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solidFill>
                    <a:schemeClr val="bg1"/>
                  </a:solidFill>
                </a:rPr>
                <a:t>git diff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feil nach rechts 10"/>
          <p:cNvSpPr/>
          <p:nvPr/>
        </p:nvSpPr>
        <p:spPr>
          <a:xfrm rot="10800000">
            <a:off x="2790058" y="2238933"/>
            <a:ext cx="3205437" cy="484094"/>
          </a:xfrm>
          <a:prstGeom prst="rightArrow">
            <a:avLst/>
          </a:prstGeom>
          <a:solidFill>
            <a:srgbClr val="F15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3742965" y="2339672"/>
            <a:ext cx="7633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="1" dirty="0" smtClean="0">
                <a:solidFill>
                  <a:schemeClr val="bg1"/>
                </a:solidFill>
              </a:rPr>
              <a:t>git clone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8" name="Pfeil nach rechts 17"/>
          <p:cNvSpPr/>
          <p:nvPr/>
        </p:nvSpPr>
        <p:spPr>
          <a:xfrm rot="10800000">
            <a:off x="4612339" y="2238933"/>
            <a:ext cx="1383155" cy="484094"/>
          </a:xfrm>
          <a:prstGeom prst="rightArrow">
            <a:avLst/>
          </a:prstGeom>
          <a:solidFill>
            <a:srgbClr val="F15A5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Audio 2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900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437"/>
    </mc:Choice>
    <mc:Fallback xmlns="">
      <p:transition spd="slow" advTm="110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2" grpId="0"/>
      <p:bldP spid="8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363238" y="108147"/>
            <a:ext cx="8504559" cy="77263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Git</a:t>
            </a:r>
            <a:r>
              <a:rPr lang="en-US" sz="2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 commands</a:t>
            </a:r>
            <a:endParaRPr lang="en-US" sz="2800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62415" y="67617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Unix – Shell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4919384" y="676170"/>
            <a:ext cx="266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Windows – </a:t>
            </a:r>
            <a:r>
              <a:rPr lang="de-DE" b="1" dirty="0" err="1" smtClean="0"/>
              <a:t>TortoiseGit</a:t>
            </a:r>
            <a:endParaRPr lang="en-US" b="1" dirty="0"/>
          </a:p>
        </p:txBody>
      </p:sp>
      <p:sp>
        <p:nvSpPr>
          <p:cNvPr id="6" name="Textfeld 5"/>
          <p:cNvSpPr txBox="1"/>
          <p:nvPr/>
        </p:nvSpPr>
        <p:spPr>
          <a:xfrm>
            <a:off x="652183" y="1337982"/>
            <a:ext cx="123623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</a:t>
            </a:r>
            <a:r>
              <a:rPr lang="de-DE" dirty="0" smtClean="0"/>
              <a:t>it clone</a:t>
            </a:r>
          </a:p>
          <a:p>
            <a:endParaRPr lang="de-DE" dirty="0"/>
          </a:p>
          <a:p>
            <a:r>
              <a:rPr lang="de-DE" dirty="0"/>
              <a:t>g</a:t>
            </a:r>
            <a:r>
              <a:rPr lang="de-DE" dirty="0" smtClean="0"/>
              <a:t>it </a:t>
            </a:r>
            <a:r>
              <a:rPr lang="de-DE" dirty="0" err="1" smtClean="0"/>
              <a:t>add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git </a:t>
            </a:r>
            <a:r>
              <a:rPr lang="de-DE" dirty="0" err="1" smtClean="0"/>
              <a:t>commit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git pull</a:t>
            </a:r>
          </a:p>
          <a:p>
            <a:r>
              <a:rPr lang="de-DE" dirty="0" smtClean="0"/>
              <a:t> </a:t>
            </a:r>
          </a:p>
          <a:p>
            <a:r>
              <a:rPr lang="de-DE" dirty="0" smtClean="0"/>
              <a:t>git push</a:t>
            </a:r>
            <a:endParaRPr lang="en-US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4979745" y="958140"/>
            <a:ext cx="3814631" cy="4013014"/>
            <a:chOff x="4979745" y="958140"/>
            <a:chExt cx="3814631" cy="4013014"/>
          </a:xfrm>
        </p:grpSpPr>
        <p:pic>
          <p:nvPicPr>
            <p:cNvPr id="20" name="Grafik 19"/>
            <p:cNvPicPr>
              <a:picLocks noChangeAspect="1"/>
            </p:cNvPicPr>
            <p:nvPr/>
          </p:nvPicPr>
          <p:blipFill rotWithShape="1">
            <a:blip r:embed="rId5"/>
            <a:srcRect l="30079" t="24012" r="36826" b="14092"/>
            <a:stretch/>
          </p:blipFill>
          <p:spPr>
            <a:xfrm>
              <a:off x="4979745" y="958140"/>
              <a:ext cx="3814631" cy="4013014"/>
            </a:xfrm>
            <a:prstGeom prst="rect">
              <a:avLst/>
            </a:prstGeom>
          </p:spPr>
        </p:pic>
        <p:sp>
          <p:nvSpPr>
            <p:cNvPr id="21" name="Pfeil nach unten 20"/>
            <p:cNvSpPr/>
            <p:nvPr/>
          </p:nvSpPr>
          <p:spPr>
            <a:xfrm rot="5400000">
              <a:off x="7636247" y="1050553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feil nach unten 21"/>
            <p:cNvSpPr/>
            <p:nvPr/>
          </p:nvSpPr>
          <p:spPr>
            <a:xfrm rot="5400000">
              <a:off x="7607413" y="1316132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feil nach unten 22"/>
            <p:cNvSpPr/>
            <p:nvPr/>
          </p:nvSpPr>
          <p:spPr>
            <a:xfrm rot="5400000">
              <a:off x="7728436" y="3713193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feil nach unten 23"/>
            <p:cNvSpPr/>
            <p:nvPr/>
          </p:nvSpPr>
          <p:spPr>
            <a:xfrm rot="5400000">
              <a:off x="7985351" y="4043644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feil nach unten 24"/>
            <p:cNvSpPr/>
            <p:nvPr/>
          </p:nvSpPr>
          <p:spPr>
            <a:xfrm rot="5400000">
              <a:off x="7743154" y="4750957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feil nach unten 25"/>
            <p:cNvSpPr/>
            <p:nvPr/>
          </p:nvSpPr>
          <p:spPr>
            <a:xfrm rot="5400000">
              <a:off x="6206678" y="2927158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feil nach unten 26"/>
            <p:cNvSpPr/>
            <p:nvPr/>
          </p:nvSpPr>
          <p:spPr>
            <a:xfrm rot="5400000">
              <a:off x="8090795" y="1514479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feil nach unten 27"/>
            <p:cNvSpPr/>
            <p:nvPr/>
          </p:nvSpPr>
          <p:spPr>
            <a:xfrm rot="5400000">
              <a:off x="7758541" y="1815022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996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12"/>
    </mc:Choice>
    <mc:Fallback xmlns="">
      <p:transition spd="slow" advTm="27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363238" y="108147"/>
            <a:ext cx="8504559" cy="77263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Hands on!</a:t>
            </a:r>
            <a:endParaRPr lang="en-US" sz="2800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5558240" y="1159316"/>
            <a:ext cx="3352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https://github.com/cest-sources/Z-cw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3238" y="1123147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C:\labnotebook\codes\Z-cw</a:t>
            </a:r>
            <a:endParaRPr lang="en-US" sz="1400" b="1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2305429" y="1599011"/>
            <a:ext cx="4385743" cy="1211424"/>
            <a:chOff x="2145958" y="1430923"/>
            <a:chExt cx="4385743" cy="1211424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5"/>
            <a:srcRect t="8165" b="75606"/>
            <a:stretch/>
          </p:blipFill>
          <p:spPr>
            <a:xfrm>
              <a:off x="2145958" y="1430923"/>
              <a:ext cx="4385743" cy="66681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5"/>
            <a:srcRect t="21113" b="75942"/>
            <a:stretch/>
          </p:blipFill>
          <p:spPr>
            <a:xfrm>
              <a:off x="2145958" y="2097741"/>
              <a:ext cx="4385743" cy="54460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1" name="Pfeil nach rechts 10"/>
            <p:cNvSpPr/>
            <p:nvPr/>
          </p:nvSpPr>
          <p:spPr>
            <a:xfrm rot="10800000">
              <a:off x="2630587" y="2070845"/>
              <a:ext cx="3205437" cy="484094"/>
            </a:xfrm>
            <a:prstGeom prst="right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3583494" y="2171584"/>
              <a:ext cx="7633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solidFill>
                    <a:schemeClr val="bg1"/>
                  </a:solidFill>
                </a:rPr>
                <a:t>git clone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Pfeil nach rechts 17"/>
          <p:cNvSpPr/>
          <p:nvPr/>
        </p:nvSpPr>
        <p:spPr>
          <a:xfrm rot="10800000">
            <a:off x="4612339" y="2238933"/>
            <a:ext cx="1383155" cy="484094"/>
          </a:xfrm>
          <a:prstGeom prst="rightArrow">
            <a:avLst/>
          </a:prstGeom>
          <a:solidFill>
            <a:srgbClr val="F15A5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363238" y="496830"/>
            <a:ext cx="6471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</a:t>
            </a:r>
            <a:r>
              <a:rPr lang="de-DE" dirty="0" err="1" smtClean="0"/>
              <a:t>lready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r>
              <a:rPr lang="de-DE" dirty="0" smtClean="0"/>
              <a:t>: </a:t>
            </a:r>
            <a:r>
              <a:rPr lang="de-DE" dirty="0" err="1" smtClean="0"/>
              <a:t>Matlab</a:t>
            </a:r>
            <a:r>
              <a:rPr lang="de-DE" dirty="0" smtClean="0"/>
              <a:t>, git </a:t>
            </a:r>
            <a:r>
              <a:rPr lang="de-DE" sz="1100" dirty="0" smtClean="0"/>
              <a:t>(</a:t>
            </a:r>
            <a:r>
              <a:rPr lang="en-US" sz="1200" dirty="0" smtClean="0">
                <a:hlinkClick r:id="rId6"/>
              </a:rPr>
              <a:t>git-scm.com</a:t>
            </a:r>
            <a:r>
              <a:rPr lang="de-DE" sz="1100" dirty="0" smtClean="0"/>
              <a:t>)</a:t>
            </a:r>
            <a:r>
              <a:rPr lang="de-DE" sz="2800" dirty="0" smtClean="0"/>
              <a:t>, </a:t>
            </a:r>
            <a:r>
              <a:rPr lang="de-DE" dirty="0" err="1" smtClean="0"/>
              <a:t>TortoiseGit</a:t>
            </a:r>
            <a:r>
              <a:rPr lang="de-DE" dirty="0" smtClean="0"/>
              <a:t> </a:t>
            </a:r>
            <a:r>
              <a:rPr lang="de-DE" sz="1200" dirty="0" smtClean="0"/>
              <a:t>(</a:t>
            </a:r>
            <a:r>
              <a:rPr lang="de-DE" sz="1200" dirty="0" smtClean="0">
                <a:hlinkClick r:id="rId7"/>
              </a:rPr>
              <a:t>tortoisegit.org</a:t>
            </a:r>
            <a:r>
              <a:rPr lang="de-DE" sz="1200" dirty="0" smtClean="0"/>
              <a:t>) </a:t>
            </a:r>
            <a:endParaRPr lang="en-US" dirty="0"/>
          </a:p>
        </p:txBody>
      </p:sp>
      <p:sp>
        <p:nvSpPr>
          <p:cNvPr id="19" name="Textfeld 18"/>
          <p:cNvSpPr txBox="1"/>
          <p:nvPr/>
        </p:nvSpPr>
        <p:spPr>
          <a:xfrm>
            <a:off x="2529963" y="3362950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Live </a:t>
            </a:r>
            <a:r>
              <a:rPr lang="de-DE" dirty="0" err="1" smtClean="0"/>
              <a:t>demo</a:t>
            </a:r>
            <a:endParaRPr lang="de-DE" dirty="0" smtClean="0"/>
          </a:p>
          <a:p>
            <a:pPr algn="ctr"/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youtu.be/NG0MBnbDGY8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981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22"/>
    </mc:Choice>
    <mc:Fallback xmlns="">
      <p:transition spd="slow" advTm="26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l="48708" t="24012" r="36826" b="14092"/>
          <a:stretch/>
        </p:blipFill>
        <p:spPr>
          <a:xfrm>
            <a:off x="6971568" y="976160"/>
            <a:ext cx="1667435" cy="4013014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363238" y="108147"/>
            <a:ext cx="8504559" cy="77263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66"/>
                </a:solidFill>
                <a:latin typeface="Calibri" panose="020F0502020204030204" pitchFamily="34" charset="0"/>
              </a:rPr>
              <a:t>Hands on!</a:t>
            </a: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5510134" y="797531"/>
            <a:ext cx="3352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https://github.com/cest-sources/Z-cw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96191" y="731412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C:\labnotebook\codes\Z-cw</a:t>
            </a:r>
            <a:endParaRPr lang="en-US" sz="1400" b="1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2097788" y="1352159"/>
            <a:ext cx="4385743" cy="3394011"/>
            <a:chOff x="2145958" y="1430923"/>
            <a:chExt cx="4385743" cy="3394011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6"/>
            <a:srcRect t="21113" b="20696"/>
            <a:stretch/>
          </p:blipFill>
          <p:spPr>
            <a:xfrm>
              <a:off x="2145958" y="2433917"/>
              <a:ext cx="4385743" cy="239101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6"/>
            <a:srcRect t="8165" b="75606"/>
            <a:stretch/>
          </p:blipFill>
          <p:spPr>
            <a:xfrm>
              <a:off x="2145958" y="1430923"/>
              <a:ext cx="4385743" cy="66681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6"/>
            <a:srcRect t="21113" b="75942"/>
            <a:stretch/>
          </p:blipFill>
          <p:spPr>
            <a:xfrm>
              <a:off x="2145958" y="2097741"/>
              <a:ext cx="4385743" cy="33617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1" name="Pfeil nach rechts 10"/>
            <p:cNvSpPr/>
            <p:nvPr/>
          </p:nvSpPr>
          <p:spPr>
            <a:xfrm rot="10800000">
              <a:off x="2630587" y="2070845"/>
              <a:ext cx="3205437" cy="484094"/>
            </a:xfrm>
            <a:prstGeom prst="right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3583494" y="2171584"/>
              <a:ext cx="7633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solidFill>
                    <a:schemeClr val="bg1"/>
                  </a:solidFill>
                </a:rPr>
                <a:t>git clone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Pfeil nach rechts 17"/>
          <p:cNvSpPr/>
          <p:nvPr/>
        </p:nvSpPr>
        <p:spPr>
          <a:xfrm rot="10800000">
            <a:off x="4404699" y="1992081"/>
            <a:ext cx="1383155" cy="484094"/>
          </a:xfrm>
          <a:prstGeom prst="rightArrow">
            <a:avLst/>
          </a:prstGeom>
          <a:solidFill>
            <a:srgbClr val="F15A5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feil nach links und rechts 13"/>
          <p:cNvSpPr/>
          <p:nvPr/>
        </p:nvSpPr>
        <p:spPr>
          <a:xfrm>
            <a:off x="2564406" y="4161452"/>
            <a:ext cx="3223448" cy="516294"/>
          </a:xfrm>
          <a:prstGeom prst="leftRightArrow">
            <a:avLst>
              <a:gd name="adj1" fmla="val 50000"/>
              <a:gd name="adj2" fmla="val 66225"/>
            </a:avLst>
          </a:prstGeom>
          <a:solidFill>
            <a:srgbClr val="F15A5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feil nach links und rechts 14"/>
          <p:cNvSpPr/>
          <p:nvPr/>
        </p:nvSpPr>
        <p:spPr>
          <a:xfrm>
            <a:off x="2563426" y="4161452"/>
            <a:ext cx="1827334" cy="520460"/>
          </a:xfrm>
          <a:prstGeom prst="leftRightArrow">
            <a:avLst>
              <a:gd name="adj1" fmla="val 50000"/>
              <a:gd name="adj2" fmla="val 66225"/>
            </a:avLst>
          </a:prstGeom>
          <a:solidFill>
            <a:srgbClr val="F15A5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/>
          <p:cNvSpPr txBox="1"/>
          <p:nvPr/>
        </p:nvSpPr>
        <p:spPr>
          <a:xfrm>
            <a:off x="3216032" y="4282474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="1" dirty="0" smtClean="0">
                <a:solidFill>
                  <a:schemeClr val="bg1"/>
                </a:solidFill>
              </a:rPr>
              <a:t>git diff</a:t>
            </a:r>
            <a:endParaRPr lang="en-US" sz="1100" b="1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995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65"/>
    </mc:Choice>
    <mc:Fallback xmlns="">
      <p:transition spd="slow" advTm="18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 main branch can be protected, so you cannot push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Push to another branch, e.g. </a:t>
            </a:r>
            <a:r>
              <a:rPr lang="en-US" dirty="0" err="1" smtClean="0">
                <a:solidFill>
                  <a:schemeClr val="tx1"/>
                </a:solidFill>
              </a:rPr>
              <a:t>dev_mz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And make a merge request.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Another person can now review your changes and merge the branch to the main branch.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tx1"/>
                </a:solidFill>
              </a:rPr>
              <a:t>Branches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and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Merge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requests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4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72"/>
    </mc:Choice>
    <mc:Fallback xmlns="">
      <p:transition spd="slow" advTm="23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For any problem or feature request you can create an issue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There things can be discussed, </a:t>
            </a:r>
            <a:r>
              <a:rPr lang="en-US" dirty="0" err="1" smtClean="0">
                <a:solidFill>
                  <a:schemeClr val="tx1"/>
                </a:solidFill>
              </a:rPr>
              <a:t>todo</a:t>
            </a:r>
            <a:r>
              <a:rPr lang="en-US" dirty="0" smtClean="0">
                <a:solidFill>
                  <a:schemeClr val="tx1"/>
                </a:solidFill>
              </a:rPr>
              <a:t> list be made and people assigned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tx1"/>
                </a:solidFill>
              </a:rPr>
              <a:t>Issues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23"/>
    </mc:Choice>
    <mc:Fallback xmlns="">
      <p:transition spd="slow" advTm="19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28" y="422957"/>
            <a:ext cx="4565507" cy="3731768"/>
          </a:xfr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1"/>
                </a:solidFill>
              </a:rPr>
              <a:t>m</a:t>
            </a:r>
            <a:r>
              <a:rPr lang="de-DE" dirty="0" err="1" smtClean="0">
                <a:solidFill>
                  <a:schemeClr val="tx1"/>
                </a:solidFill>
              </a:rPr>
              <a:t>ore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commands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643812" y="4154725"/>
            <a:ext cx="6677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More command line based intro by </a:t>
            </a:r>
            <a:r>
              <a:rPr lang="en-US" dirty="0" err="1" smtClean="0"/>
              <a:t>Bollmann</a:t>
            </a:r>
            <a:r>
              <a:rPr lang="en-US" dirty="0" smtClean="0"/>
              <a:t> &amp; </a:t>
            </a:r>
            <a:r>
              <a:rPr lang="en-US" dirty="0" err="1" smtClean="0"/>
              <a:t>Bollmann</a:t>
            </a:r>
            <a:r>
              <a:rPr lang="en-US" dirty="0" smtClean="0"/>
              <a:t>:</a:t>
            </a:r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www.youtube.com/watch?v=MNgvv5oOrDc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8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82"/>
    </mc:Choice>
    <mc:Fallback xmlns="">
      <p:transition spd="slow" advTm="21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4.6|12.5|9.2|3.6|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4.4|17.3|4.1|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|16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|16.2"/>
</p:tagLst>
</file>

<file path=ppt/theme/theme1.xml><?xml version="1.0" encoding="utf-8"?>
<a:theme xmlns:a="http://schemas.openxmlformats.org/drawingml/2006/main" name="Titel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ssei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320</Words>
  <Application>Microsoft Office PowerPoint</Application>
  <PresentationFormat>Bildschirmpräsentation (16:9)</PresentationFormat>
  <Paragraphs>82</Paragraphs>
  <Slides>10</Slides>
  <Notes>0</Notes>
  <HiddenSlides>0</HiddenSlides>
  <MMClips>11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Times New Roman</vt:lpstr>
      <vt:lpstr>Titelfolienmaster</vt:lpstr>
      <vt:lpstr>Inhaltsseite</vt:lpstr>
      <vt:lpstr>Part 2: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Branches and Merge requests</vt:lpstr>
      <vt:lpstr>Issues</vt:lpstr>
      <vt:lpstr>more commands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FAU</dc:creator>
  <cp:lastModifiedBy>M Zaiss</cp:lastModifiedBy>
  <cp:revision>355</cp:revision>
  <dcterms:created xsi:type="dcterms:W3CDTF">2014-02-08T08:57:37Z</dcterms:created>
  <dcterms:modified xsi:type="dcterms:W3CDTF">2022-10-16T11:12:03Z</dcterms:modified>
</cp:coreProperties>
</file>